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7" r:id="rId2"/>
    <p:sldId id="258" r:id="rId3"/>
    <p:sldId id="259" r:id="rId4"/>
    <p:sldId id="260" r:id="rId5"/>
    <p:sldId id="261" r:id="rId6"/>
    <p:sldId id="262" r:id="rId7"/>
    <p:sldId id="263" r:id="rId8"/>
    <p:sldId id="264" r:id="rId9"/>
    <p:sldId id="269"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Inter" panose="020B060402020209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48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388526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1 master">
  <p:cSld name="Slide 11 master">
    <p:bg>
      <p:bgPr>
        <a:solidFill>
          <a:srgbClr val="000000"/>
        </a:solidFill>
        <a:effectLst/>
      </p:bgPr>
    </p:bg>
    <p:spTree>
      <p:nvGrpSpPr>
        <p:cNvPr id="1"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2"/>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2 master">
  <p:cSld name="Slide 12 master">
    <p:bg>
      <p:bgPr>
        <a:solidFill>
          <a:srgbClr val="000000"/>
        </a:solidFill>
        <a:effectLst/>
      </p:bgPr>
    </p:bg>
    <p:spTree>
      <p:nvGrpSpPr>
        <p:cNvPr id="1"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3 master">
  <p:cSld name="Slide 13 master">
    <p:bg>
      <p:bgPr>
        <a:solidFill>
          <a:srgbClr val="000000"/>
        </a:solidFill>
        <a:effectLst/>
      </p:bgPr>
    </p:bg>
    <p:spTree>
      <p:nvGrpSpPr>
        <p:cNvPr id="1" name="Shape 58"/>
        <p:cNvGrpSpPr/>
        <p:nvPr/>
      </p:nvGrpSpPr>
      <p:grpSpPr>
        <a:xfrm>
          <a:off x="0" y="0"/>
          <a:ext cx="0" cy="0"/>
          <a:chOff x="0" y="0"/>
          <a:chExt cx="0" cy="0"/>
        </a:xfrm>
      </p:grpSpPr>
      <p:sp>
        <p:nvSpPr>
          <p:cNvPr id="59" name="Google Shape;59;p14"/>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p:nvPr/>
        </p:nvSpPr>
        <p:spPr>
          <a:xfrm>
            <a:off x="793790" y="2379702"/>
            <a:ext cx="130428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i="0" u="none" strike="noStrike" cap="none">
                <a:solidFill>
                  <a:srgbClr val="000000"/>
                </a:solidFill>
                <a:latin typeface="Inter"/>
                <a:ea typeface="Inter"/>
                <a:cs typeface="Inter"/>
                <a:sym typeface="Inter"/>
              </a:rPr>
              <a:t>LPC Vocoder Implementation and Performance Comparison</a:t>
            </a:r>
            <a:endParaRPr sz="4450" b="0" i="0" u="none" strike="noStrike" cap="none"/>
          </a:p>
        </p:txBody>
      </p:sp>
      <p:sp>
        <p:nvSpPr>
          <p:cNvPr id="78" name="Google Shape;78;p17"/>
          <p:cNvSpPr/>
          <p:nvPr/>
        </p:nvSpPr>
        <p:spPr>
          <a:xfrm>
            <a:off x="793790" y="425088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Problem 6 DSP Speech Processing Project</a:t>
            </a:r>
            <a:endParaRPr sz="1750" b="0" i="0" u="none" strike="noStrike" cap="none"/>
          </a:p>
        </p:txBody>
      </p:sp>
      <p:sp>
        <p:nvSpPr>
          <p:cNvPr id="79" name="Google Shape;79;p17"/>
          <p:cNvSpPr/>
          <p:nvPr/>
        </p:nvSpPr>
        <p:spPr>
          <a:xfrm>
            <a:off x="793790" y="4868942"/>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Prepared by Yousef Khaled Omar</a:t>
            </a:r>
            <a:endParaRPr sz="1750" b="0" i="0" u="none" strike="noStrike" cap="none"/>
          </a:p>
        </p:txBody>
      </p:sp>
      <p:sp>
        <p:nvSpPr>
          <p:cNvPr id="80" name="Google Shape;80;p17"/>
          <p:cNvSpPr/>
          <p:nvPr/>
        </p:nvSpPr>
        <p:spPr>
          <a:xfrm>
            <a:off x="793790" y="5486995"/>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0" i="0" u="none" strike="noStrike" cap="none">
                <a:solidFill>
                  <a:srgbClr val="272525"/>
                </a:solidFill>
                <a:latin typeface="Inter"/>
                <a:ea typeface="Inter"/>
                <a:cs typeface="Inter"/>
                <a:sym typeface="Inter"/>
              </a:rPr>
              <a:t>Cairo University Faculty of Engineering</a:t>
            </a:r>
            <a:endParaRPr sz="175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p:nvPr/>
        </p:nvSpPr>
        <p:spPr>
          <a:xfrm>
            <a:off x="543997" y="427434"/>
            <a:ext cx="3168253" cy="315635"/>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000000"/>
              </a:buClr>
              <a:buSzPts val="1950"/>
              <a:buFont typeface="Inter"/>
              <a:buNone/>
            </a:pPr>
            <a:r>
              <a:rPr lang="en-US" sz="1950" b="1" i="0" u="none" strike="noStrike" cap="none">
                <a:solidFill>
                  <a:srgbClr val="000000"/>
                </a:solidFill>
                <a:latin typeface="Inter"/>
                <a:ea typeface="Inter"/>
                <a:cs typeface="Inter"/>
                <a:sym typeface="Inter"/>
              </a:rPr>
              <a:t>Spectrogram Comparison</a:t>
            </a:r>
            <a:endParaRPr sz="1950" b="0" i="0" u="none" strike="noStrike" cap="none"/>
          </a:p>
        </p:txBody>
      </p:sp>
      <p:pic>
        <p:nvPicPr>
          <p:cNvPr id="174" name="Google Shape;174;p25" descr="preencoded.png"/>
          <p:cNvPicPr preferRelativeResize="0"/>
          <p:nvPr/>
        </p:nvPicPr>
        <p:blipFill rotWithShape="1">
          <a:blip r:embed="rId3">
            <a:alphaModFix/>
          </a:blip>
          <a:srcRect/>
          <a:stretch/>
        </p:blipFill>
        <p:spPr>
          <a:xfrm>
            <a:off x="543997" y="945118"/>
            <a:ext cx="1080000" cy="1080000"/>
          </a:xfrm>
          <a:prstGeom prst="rect">
            <a:avLst/>
          </a:prstGeom>
          <a:noFill/>
          <a:ln>
            <a:noFill/>
          </a:ln>
        </p:spPr>
      </p:pic>
      <p:sp>
        <p:nvSpPr>
          <p:cNvPr id="175" name="Google Shape;175;p25"/>
          <p:cNvSpPr/>
          <p:nvPr/>
        </p:nvSpPr>
        <p:spPr>
          <a:xfrm>
            <a:off x="1505742" y="1357815"/>
            <a:ext cx="2995407" cy="21848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950"/>
              <a:buFont typeface="Inter"/>
              <a:buNone/>
            </a:pPr>
            <a:r>
              <a:rPr lang="en-US" sz="2200" b="1" i="0" u="none" strike="noStrike" cap="none" dirty="0">
                <a:solidFill>
                  <a:srgbClr val="272525"/>
                </a:solidFill>
                <a:latin typeface="Inter"/>
                <a:ea typeface="Inter"/>
                <a:cs typeface="Inter"/>
                <a:sym typeface="Inter"/>
              </a:rPr>
              <a:t>Original Speech</a:t>
            </a:r>
            <a:endParaRPr sz="2200" b="0" i="0" u="none" strike="noStrike" cap="none" dirty="0"/>
          </a:p>
        </p:txBody>
      </p:sp>
      <p:sp>
        <p:nvSpPr>
          <p:cNvPr id="176" name="Google Shape;176;p25"/>
          <p:cNvSpPr/>
          <p:nvPr/>
        </p:nvSpPr>
        <p:spPr>
          <a:xfrm>
            <a:off x="407444" y="2286660"/>
            <a:ext cx="6708100" cy="161687"/>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750"/>
              <a:buFont typeface="Inter"/>
              <a:buNone/>
            </a:pPr>
            <a:r>
              <a:rPr lang="en-US" sz="1800" b="0" i="0" u="none" strike="noStrike" cap="none" dirty="0">
                <a:solidFill>
                  <a:srgbClr val="272525"/>
                </a:solidFill>
                <a:latin typeface="Inter"/>
                <a:ea typeface="Inter"/>
                <a:cs typeface="Inter"/>
                <a:sym typeface="Inter"/>
              </a:rPr>
              <a:t>Original speech shows clear harmonics and well-defined formants with rich high-frequency energy.</a:t>
            </a:r>
            <a:endParaRPr sz="1800" b="0" i="0" u="none" strike="noStrike" cap="none" dirty="0"/>
          </a:p>
        </p:txBody>
      </p:sp>
      <p:pic>
        <p:nvPicPr>
          <p:cNvPr id="177" name="Google Shape;177;p25" descr="preencoded.png"/>
          <p:cNvPicPr preferRelativeResize="0"/>
          <p:nvPr/>
        </p:nvPicPr>
        <p:blipFill rotWithShape="1">
          <a:blip r:embed="rId4">
            <a:alphaModFix/>
          </a:blip>
          <a:srcRect/>
          <a:stretch/>
        </p:blipFill>
        <p:spPr>
          <a:xfrm>
            <a:off x="7378303" y="945118"/>
            <a:ext cx="1080000" cy="1080000"/>
          </a:xfrm>
          <a:prstGeom prst="rect">
            <a:avLst/>
          </a:prstGeom>
          <a:noFill/>
          <a:ln>
            <a:noFill/>
          </a:ln>
        </p:spPr>
      </p:pic>
      <p:sp>
        <p:nvSpPr>
          <p:cNvPr id="178" name="Google Shape;178;p25"/>
          <p:cNvSpPr/>
          <p:nvPr/>
        </p:nvSpPr>
        <p:spPr>
          <a:xfrm>
            <a:off x="8630325" y="1375878"/>
            <a:ext cx="2995407" cy="21848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950"/>
              <a:buFont typeface="Inter"/>
              <a:buNone/>
            </a:pPr>
            <a:r>
              <a:rPr lang="en-US" sz="2200" b="1" i="0" u="none" strike="noStrike" cap="none" dirty="0">
                <a:solidFill>
                  <a:srgbClr val="272525"/>
                </a:solidFill>
                <a:latin typeface="Inter"/>
                <a:ea typeface="Inter"/>
                <a:cs typeface="Inter"/>
                <a:sym typeface="Inter"/>
              </a:rPr>
              <a:t>Basic Vocoder</a:t>
            </a:r>
            <a:endParaRPr sz="2200" b="0" i="0" u="none" strike="noStrike" cap="none" dirty="0"/>
          </a:p>
        </p:txBody>
      </p:sp>
      <p:sp>
        <p:nvSpPr>
          <p:cNvPr id="179" name="Google Shape;179;p25"/>
          <p:cNvSpPr/>
          <p:nvPr/>
        </p:nvSpPr>
        <p:spPr>
          <a:xfrm>
            <a:off x="7378302" y="2148741"/>
            <a:ext cx="6708100" cy="161687"/>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750"/>
              <a:buFont typeface="Inter"/>
              <a:buNone/>
            </a:pPr>
            <a:r>
              <a:rPr lang="en-US" sz="1800" b="0" i="0" u="none" strike="noStrike" cap="none" dirty="0">
                <a:solidFill>
                  <a:srgbClr val="272525"/>
                </a:solidFill>
                <a:latin typeface="Inter"/>
                <a:ea typeface="Inter"/>
                <a:cs typeface="Inter"/>
                <a:sym typeface="Inter"/>
              </a:rPr>
              <a:t>Basic vocoder has simplified harmonics and abrupt voiced/unvoiced transitions.</a:t>
            </a:r>
            <a:endParaRPr sz="1800" b="0" i="0" u="none" strike="noStrike" cap="none" dirty="0"/>
          </a:p>
        </p:txBody>
      </p:sp>
      <p:pic>
        <p:nvPicPr>
          <p:cNvPr id="180" name="Google Shape;180;p25" descr="preencoded.png"/>
          <p:cNvPicPr preferRelativeResize="0"/>
          <p:nvPr/>
        </p:nvPicPr>
        <p:blipFill rotWithShape="1">
          <a:blip r:embed="rId5">
            <a:alphaModFix/>
          </a:blip>
          <a:srcRect/>
          <a:stretch/>
        </p:blipFill>
        <p:spPr>
          <a:xfrm>
            <a:off x="726893" y="4114800"/>
            <a:ext cx="1080000" cy="1080000"/>
          </a:xfrm>
          <a:prstGeom prst="rect">
            <a:avLst/>
          </a:prstGeom>
          <a:noFill/>
          <a:ln>
            <a:noFill/>
          </a:ln>
        </p:spPr>
      </p:pic>
      <p:sp>
        <p:nvSpPr>
          <p:cNvPr id="181" name="Google Shape;181;p25"/>
          <p:cNvSpPr/>
          <p:nvPr/>
        </p:nvSpPr>
        <p:spPr>
          <a:xfrm>
            <a:off x="1962893" y="4587086"/>
            <a:ext cx="2995407" cy="21848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950"/>
              <a:buFont typeface="Inter"/>
              <a:buNone/>
            </a:pPr>
            <a:r>
              <a:rPr lang="en-US" sz="2200" b="1" i="0" u="none" strike="noStrike" cap="none" dirty="0">
                <a:solidFill>
                  <a:srgbClr val="272525"/>
                </a:solidFill>
                <a:latin typeface="Inter"/>
                <a:ea typeface="Inter"/>
                <a:cs typeface="Inter"/>
                <a:sym typeface="Inter"/>
              </a:rPr>
              <a:t>Improved Vocoder</a:t>
            </a:r>
            <a:endParaRPr sz="2200" b="0" i="0" u="none" strike="noStrike" cap="none" dirty="0"/>
          </a:p>
        </p:txBody>
      </p:sp>
      <p:sp>
        <p:nvSpPr>
          <p:cNvPr id="182" name="Google Shape;182;p25"/>
          <p:cNvSpPr/>
          <p:nvPr/>
        </p:nvSpPr>
        <p:spPr>
          <a:xfrm>
            <a:off x="670202" y="5435676"/>
            <a:ext cx="6708100" cy="161687"/>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750"/>
              <a:buFont typeface="Inter"/>
              <a:buNone/>
            </a:pPr>
            <a:r>
              <a:rPr lang="en-US" sz="1800" b="0" i="0" u="none" strike="noStrike" cap="none" dirty="0">
                <a:solidFill>
                  <a:srgbClr val="272525"/>
                </a:solidFill>
                <a:latin typeface="Inter"/>
                <a:ea typeface="Inter"/>
                <a:cs typeface="Inter"/>
                <a:sym typeface="Inter"/>
              </a:rPr>
              <a:t>Improved vocoder shows visually smoother harmonic structure.</a:t>
            </a:r>
            <a:endParaRPr sz="1800" b="0" i="0" u="none" strike="noStrike" cap="none" dirty="0"/>
          </a:p>
        </p:txBody>
      </p:sp>
      <p:pic>
        <p:nvPicPr>
          <p:cNvPr id="183" name="Google Shape;183;p25" descr="preencoded.png"/>
          <p:cNvPicPr preferRelativeResize="0"/>
          <p:nvPr/>
        </p:nvPicPr>
        <p:blipFill rotWithShape="1">
          <a:blip r:embed="rId6">
            <a:alphaModFix/>
          </a:blip>
          <a:srcRect/>
          <a:stretch/>
        </p:blipFill>
        <p:spPr>
          <a:xfrm>
            <a:off x="7235090" y="4047086"/>
            <a:ext cx="1080000" cy="1080000"/>
          </a:xfrm>
          <a:prstGeom prst="rect">
            <a:avLst/>
          </a:prstGeom>
          <a:noFill/>
          <a:ln>
            <a:noFill/>
          </a:ln>
        </p:spPr>
      </p:pic>
      <p:sp>
        <p:nvSpPr>
          <p:cNvPr id="184" name="Google Shape;184;p25"/>
          <p:cNvSpPr/>
          <p:nvPr/>
        </p:nvSpPr>
        <p:spPr>
          <a:xfrm>
            <a:off x="8458303" y="4587086"/>
            <a:ext cx="2995407" cy="21848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950"/>
              <a:buFont typeface="Inter"/>
              <a:buNone/>
            </a:pPr>
            <a:r>
              <a:rPr lang="en-US" sz="2200" b="1" i="0" u="none" strike="noStrike" cap="none" dirty="0">
                <a:solidFill>
                  <a:srgbClr val="272525"/>
                </a:solidFill>
                <a:latin typeface="Inter"/>
                <a:ea typeface="Inter"/>
                <a:cs typeface="Inter"/>
                <a:sym typeface="Inter"/>
              </a:rPr>
              <a:t>Residual Vocoder</a:t>
            </a:r>
            <a:endParaRPr sz="2200" b="0" i="0" u="none" strike="noStrike" cap="none" dirty="0"/>
          </a:p>
        </p:txBody>
      </p:sp>
      <p:sp>
        <p:nvSpPr>
          <p:cNvPr id="185" name="Google Shape;185;p25"/>
          <p:cNvSpPr/>
          <p:nvPr/>
        </p:nvSpPr>
        <p:spPr>
          <a:xfrm>
            <a:off x="7115544" y="5435676"/>
            <a:ext cx="6708100" cy="161687"/>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750"/>
              <a:buFont typeface="Inter"/>
              <a:buNone/>
            </a:pPr>
            <a:r>
              <a:rPr lang="en-US" sz="1800" b="0" i="0" u="none" strike="noStrike" cap="none" dirty="0">
                <a:solidFill>
                  <a:srgbClr val="272525"/>
                </a:solidFill>
                <a:latin typeface="Inter"/>
                <a:ea typeface="Inter"/>
                <a:cs typeface="Inter"/>
                <a:sym typeface="Inter"/>
              </a:rPr>
              <a:t>Residual vocoder achieved highest visual fidelity with preserved high-frequency detail and most natural excitation.</a:t>
            </a:r>
            <a:endParaRPr sz="1800" b="0" i="0" u="none" strike="noStrike" cap="non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p:nvPr/>
        </p:nvSpPr>
        <p:spPr>
          <a:xfrm>
            <a:off x="396835" y="311825"/>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Quantitative Metrics</a:t>
            </a:r>
            <a:endParaRPr sz="2200" b="0" i="0" u="none" strike="noStrike" cap="none"/>
          </a:p>
        </p:txBody>
      </p:sp>
      <p:sp>
        <p:nvSpPr>
          <p:cNvPr id="193" name="Google Shape;193;p26"/>
          <p:cNvSpPr/>
          <p:nvPr/>
        </p:nvSpPr>
        <p:spPr>
          <a:xfrm>
            <a:off x="396835" y="2122678"/>
            <a:ext cx="13836729" cy="1513900"/>
          </a:xfrm>
          <a:prstGeom prst="roundRect">
            <a:avLst>
              <a:gd name="adj" fmla="val 4701"/>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04455" y="900589"/>
            <a:ext cx="13820061" cy="33266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95" name="Google Shape;195;p26"/>
          <p:cNvSpPr/>
          <p:nvPr/>
        </p:nvSpPr>
        <p:spPr>
          <a:xfrm>
            <a:off x="519351" y="2205902"/>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Basic Vocoder</a:t>
            </a:r>
            <a:endParaRPr sz="1800" b="0" i="0" u="none" strike="noStrike" cap="none" dirty="0"/>
          </a:p>
        </p:txBody>
      </p:sp>
      <p:sp>
        <p:nvSpPr>
          <p:cNvPr id="196" name="Google Shape;196;p26"/>
          <p:cNvSpPr/>
          <p:nvPr/>
        </p:nvSpPr>
        <p:spPr>
          <a:xfrm>
            <a:off x="5129332" y="2205902"/>
            <a:ext cx="437185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117.26%</a:t>
            </a:r>
            <a:endParaRPr sz="1800" b="0" i="0" u="none" strike="noStrike" cap="none" dirty="0"/>
          </a:p>
        </p:txBody>
      </p:sp>
      <p:sp>
        <p:nvSpPr>
          <p:cNvPr id="197" name="Google Shape;197;p26"/>
          <p:cNvSpPr/>
          <p:nvPr/>
        </p:nvSpPr>
        <p:spPr>
          <a:xfrm>
            <a:off x="9735503" y="2205902"/>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-1.30</a:t>
            </a:r>
            <a:endParaRPr sz="1800" b="0" i="0" u="none" strike="noStrike" cap="none" dirty="0"/>
          </a:p>
        </p:txBody>
      </p:sp>
      <p:sp>
        <p:nvSpPr>
          <p:cNvPr id="198" name="Google Shape;198;p26"/>
          <p:cNvSpPr/>
          <p:nvPr/>
        </p:nvSpPr>
        <p:spPr>
          <a:xfrm>
            <a:off x="477190" y="2633159"/>
            <a:ext cx="13820061" cy="56414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p>
        </p:txBody>
      </p:sp>
      <p:sp>
        <p:nvSpPr>
          <p:cNvPr id="199" name="Google Shape;199;p26"/>
          <p:cNvSpPr/>
          <p:nvPr/>
        </p:nvSpPr>
        <p:spPr>
          <a:xfrm>
            <a:off x="508841" y="2633159"/>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Improved Vocoder</a:t>
            </a:r>
            <a:endParaRPr sz="1800" b="0" i="0" u="none" strike="noStrike" cap="none" dirty="0"/>
          </a:p>
        </p:txBody>
      </p:sp>
      <p:sp>
        <p:nvSpPr>
          <p:cNvPr id="200" name="Google Shape;200;p26"/>
          <p:cNvSpPr/>
          <p:nvPr/>
        </p:nvSpPr>
        <p:spPr>
          <a:xfrm>
            <a:off x="5118822" y="2633159"/>
            <a:ext cx="437185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5.11×10^39%</a:t>
            </a:r>
            <a:endParaRPr sz="1800" b="0" i="0" u="none" strike="noStrike" cap="none" dirty="0"/>
          </a:p>
        </p:txBody>
      </p:sp>
      <p:sp>
        <p:nvSpPr>
          <p:cNvPr id="201" name="Google Shape;201;p26"/>
          <p:cNvSpPr/>
          <p:nvPr/>
        </p:nvSpPr>
        <p:spPr>
          <a:xfrm>
            <a:off x="9724993" y="2633159"/>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-754</a:t>
            </a:r>
            <a:endParaRPr sz="1800" b="0" i="0" u="none" strike="noStrike" cap="none" dirty="0"/>
          </a:p>
        </p:txBody>
      </p:sp>
      <p:sp>
        <p:nvSpPr>
          <p:cNvPr id="203" name="Google Shape;203;p26"/>
          <p:cNvSpPr/>
          <p:nvPr/>
        </p:nvSpPr>
        <p:spPr>
          <a:xfrm>
            <a:off x="508841" y="3155002"/>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Residual Vocoder</a:t>
            </a:r>
            <a:endParaRPr sz="1800" b="0" i="0" u="none" strike="noStrike" cap="none" dirty="0"/>
          </a:p>
        </p:txBody>
      </p:sp>
      <p:sp>
        <p:nvSpPr>
          <p:cNvPr id="204" name="Google Shape;204;p26"/>
          <p:cNvSpPr/>
          <p:nvPr/>
        </p:nvSpPr>
        <p:spPr>
          <a:xfrm>
            <a:off x="5118822" y="3155002"/>
            <a:ext cx="437185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126.89%</a:t>
            </a:r>
            <a:endParaRPr sz="1800" b="0" i="0" u="none" strike="noStrike" cap="none" dirty="0"/>
          </a:p>
        </p:txBody>
      </p:sp>
      <p:sp>
        <p:nvSpPr>
          <p:cNvPr id="205" name="Google Shape;205;p26"/>
          <p:cNvSpPr/>
          <p:nvPr/>
        </p:nvSpPr>
        <p:spPr>
          <a:xfrm>
            <a:off x="9724993" y="3155002"/>
            <a:ext cx="4375666"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a:solidFill>
                  <a:srgbClr val="272525"/>
                </a:solidFill>
                <a:latin typeface="Inter"/>
                <a:ea typeface="Inter"/>
                <a:cs typeface="Inter"/>
                <a:sym typeface="Inter"/>
              </a:rPr>
              <a:t>-2.06</a:t>
            </a:r>
            <a:endParaRPr sz="1800" b="0" i="0" u="none" strike="noStrike" cap="none"/>
          </a:p>
        </p:txBody>
      </p:sp>
      <p:sp>
        <p:nvSpPr>
          <p:cNvPr id="206" name="Google Shape;206;p26"/>
          <p:cNvSpPr/>
          <p:nvPr/>
        </p:nvSpPr>
        <p:spPr>
          <a:xfrm>
            <a:off x="519351" y="6406634"/>
            <a:ext cx="13836729"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Note that the Improved Vocoder shows catastrophic numerical failure due to F0 estimation issues, while the Residual Vocoder surprisingly yields poor metrics despite its excellent visual quality.</a:t>
            </a:r>
            <a:endParaRPr sz="1800" b="0" i="0" u="none" strike="noStrike" cap="none"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p:nvPr/>
        </p:nvSpPr>
        <p:spPr>
          <a:xfrm>
            <a:off x="396835" y="361355"/>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Analysis of Failures</a:t>
            </a:r>
            <a:endParaRPr sz="2200" b="0" i="0" u="none" strike="noStrike" cap="none"/>
          </a:p>
        </p:txBody>
      </p:sp>
      <p:sp>
        <p:nvSpPr>
          <p:cNvPr id="214" name="Google Shape;214;p27"/>
          <p:cNvSpPr/>
          <p:nvPr/>
        </p:nvSpPr>
        <p:spPr>
          <a:xfrm>
            <a:off x="649673" y="942497"/>
            <a:ext cx="7535503" cy="2641529"/>
          </a:xfrm>
          <a:prstGeom prst="roundRect">
            <a:avLst>
              <a:gd name="adj" fmla="val 8122"/>
            </a:avLst>
          </a:prstGeom>
          <a:solidFill>
            <a:srgbClr val="FFFFFF"/>
          </a:solidFill>
          <a:ln w="152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70483" y="942499"/>
            <a:ext cx="45719" cy="2641528"/>
          </a:xfrm>
          <a:prstGeom prst="roundRect">
            <a:avLst>
              <a:gd name="adj" fmla="val 7813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960031" y="1071086"/>
            <a:ext cx="3836522" cy="152044"/>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272525"/>
              </a:buClr>
              <a:buSzPts val="1300"/>
              <a:buFont typeface="Inter"/>
              <a:buNone/>
            </a:pPr>
            <a:r>
              <a:rPr lang="en-US" sz="2200" b="1" i="0" u="none" strike="noStrike" cap="none" dirty="0">
                <a:solidFill>
                  <a:srgbClr val="272525"/>
                </a:solidFill>
                <a:latin typeface="Inter"/>
                <a:ea typeface="Inter"/>
                <a:cs typeface="Inter"/>
                <a:sym typeface="Inter"/>
              </a:rPr>
              <a:t>Improved Vocoder</a:t>
            </a:r>
            <a:endParaRPr sz="2200" b="0" i="0" u="none" strike="noStrike" cap="none" dirty="0"/>
          </a:p>
        </p:txBody>
      </p:sp>
      <p:sp>
        <p:nvSpPr>
          <p:cNvPr id="217" name="Google Shape;217;p27"/>
          <p:cNvSpPr/>
          <p:nvPr/>
        </p:nvSpPr>
        <p:spPr>
          <a:xfrm>
            <a:off x="960031" y="1351717"/>
            <a:ext cx="6880686" cy="362903"/>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Improved Vocoder failed because LPC coefficient smoothing pushed filter poles outside unit circle causing synthesis filter instability leading to signal explosion and numerical overflow.</a:t>
            </a:r>
            <a:endParaRPr sz="1800" b="0" i="0" u="none" strike="noStrike" cap="none" dirty="0"/>
          </a:p>
        </p:txBody>
      </p:sp>
      <p:sp>
        <p:nvSpPr>
          <p:cNvPr id="218" name="Google Shape;218;p27"/>
          <p:cNvSpPr/>
          <p:nvPr/>
        </p:nvSpPr>
        <p:spPr>
          <a:xfrm>
            <a:off x="630154" y="3811824"/>
            <a:ext cx="7555022" cy="2557446"/>
          </a:xfrm>
          <a:prstGeom prst="roundRect">
            <a:avLst>
              <a:gd name="adj" fmla="val 8122"/>
            </a:avLst>
          </a:prstGeom>
          <a:solidFill>
            <a:srgbClr val="FFFFFF"/>
          </a:solidFill>
          <a:ln w="152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28261" y="3811823"/>
            <a:ext cx="60960" cy="2557445"/>
          </a:xfrm>
          <a:prstGeom prst="roundRect">
            <a:avLst>
              <a:gd name="adj" fmla="val 7813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917808" y="3940411"/>
            <a:ext cx="3836522" cy="152044"/>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272525"/>
              </a:buClr>
              <a:buSzPts val="1300"/>
              <a:buFont typeface="Inter"/>
              <a:buNone/>
            </a:pPr>
            <a:r>
              <a:rPr lang="en-US" sz="2200" b="1" i="0" u="none" strike="noStrike" cap="none" dirty="0">
                <a:solidFill>
                  <a:srgbClr val="272525"/>
                </a:solidFill>
                <a:latin typeface="Inter"/>
                <a:ea typeface="Inter"/>
                <a:cs typeface="Inter"/>
                <a:sym typeface="Inter"/>
              </a:rPr>
              <a:t>Residual Vocoder</a:t>
            </a:r>
            <a:endParaRPr sz="2200" b="0" i="0" u="none" strike="noStrike" cap="none" dirty="0"/>
          </a:p>
        </p:txBody>
      </p:sp>
      <p:sp>
        <p:nvSpPr>
          <p:cNvPr id="221" name="Google Shape;221;p27"/>
          <p:cNvSpPr/>
          <p:nvPr/>
        </p:nvSpPr>
        <p:spPr>
          <a:xfrm>
            <a:off x="917808" y="4221042"/>
            <a:ext cx="6558796" cy="362903"/>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Residual Vocoder theory predicts best performance and spectrogram confirms high fidelity, but poor SDR metrics suggest implementation bugs like window misalignment, gain scaling issues, or pitch-synchronous problems.</a:t>
            </a:r>
            <a:endParaRPr sz="1800" b="0" i="0" u="none" strike="noStrike" cap="none"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p:nvPr/>
        </p:nvSpPr>
        <p:spPr>
          <a:xfrm>
            <a:off x="396835" y="311825"/>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dirty="0">
                <a:solidFill>
                  <a:srgbClr val="000000"/>
                </a:solidFill>
                <a:latin typeface="Inter"/>
                <a:ea typeface="Inter"/>
                <a:cs typeface="Inter"/>
                <a:sym typeface="Inter"/>
              </a:rPr>
              <a:t>Conclusions</a:t>
            </a:r>
            <a:endParaRPr sz="2200" b="0" i="0" u="none" strike="noStrike" cap="none" dirty="0"/>
          </a:p>
        </p:txBody>
      </p:sp>
      <p:sp>
        <p:nvSpPr>
          <p:cNvPr id="229" name="Google Shape;229;p28"/>
          <p:cNvSpPr/>
          <p:nvPr/>
        </p:nvSpPr>
        <p:spPr>
          <a:xfrm>
            <a:off x="396835" y="1060459"/>
            <a:ext cx="108000" cy="108000"/>
          </a:xfrm>
          <a:prstGeom prst="roundRect">
            <a:avLst>
              <a:gd name="adj" fmla="val 80671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66857" y="892969"/>
            <a:ext cx="13666708"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Numerical stability is paramount as Improved vocoder failed due to filter instability.</a:t>
            </a:r>
            <a:endParaRPr sz="1800" b="0" i="0" u="none" strike="noStrike" cap="none" dirty="0"/>
          </a:p>
        </p:txBody>
      </p:sp>
      <p:sp>
        <p:nvSpPr>
          <p:cNvPr id="231" name="Google Shape;231;p28"/>
          <p:cNvSpPr/>
          <p:nvPr/>
        </p:nvSpPr>
        <p:spPr>
          <a:xfrm>
            <a:off x="396835" y="1468724"/>
            <a:ext cx="108000" cy="108000"/>
          </a:xfrm>
          <a:prstGeom prst="roundRect">
            <a:avLst>
              <a:gd name="adj" fmla="val 80671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566857" y="1301234"/>
            <a:ext cx="13666708"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Residual vocoder is visually superior validating analysis-by-synthesis principle.</a:t>
            </a:r>
            <a:endParaRPr sz="1800" b="0" i="0" u="none" strike="noStrike" cap="none" dirty="0"/>
          </a:p>
        </p:txBody>
      </p:sp>
      <p:sp>
        <p:nvSpPr>
          <p:cNvPr id="233" name="Google Shape;233;p28"/>
          <p:cNvSpPr/>
          <p:nvPr/>
        </p:nvSpPr>
        <p:spPr>
          <a:xfrm>
            <a:off x="396835" y="1876989"/>
            <a:ext cx="108000" cy="108000"/>
          </a:xfrm>
          <a:prstGeom prst="roundRect">
            <a:avLst>
              <a:gd name="adj" fmla="val 80671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566857" y="1709499"/>
            <a:ext cx="13666708"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dirty="0">
                <a:solidFill>
                  <a:srgbClr val="272525"/>
                </a:solidFill>
                <a:latin typeface="Inter"/>
                <a:ea typeface="Inter"/>
                <a:cs typeface="Inter"/>
                <a:sym typeface="Inter"/>
              </a:rPr>
              <a:t>Basic vocoder is most numerically stable.</a:t>
            </a:r>
            <a:endParaRPr sz="1800" b="0" i="0" u="none" strike="noStrike" cap="none" dirty="0"/>
          </a:p>
        </p:txBody>
      </p:sp>
      <p:sp>
        <p:nvSpPr>
          <p:cNvPr id="235" name="Google Shape;235;p28"/>
          <p:cNvSpPr/>
          <p:nvPr/>
        </p:nvSpPr>
        <p:spPr>
          <a:xfrm>
            <a:off x="396835" y="2285254"/>
            <a:ext cx="108000" cy="108000"/>
          </a:xfrm>
          <a:prstGeom prst="roundRect">
            <a:avLst>
              <a:gd name="adj" fmla="val 80671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566857" y="2117765"/>
            <a:ext cx="13666708"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a:solidFill>
                  <a:srgbClr val="272525"/>
                </a:solidFill>
                <a:latin typeface="Inter"/>
                <a:ea typeface="Inter"/>
                <a:cs typeface="Inter"/>
                <a:sym typeface="Inter"/>
              </a:rPr>
              <a:t>LPC vocoding is highly sensitive to stability constraints, pitch estimation quality, and gain normalization.</a:t>
            </a:r>
            <a:endParaRPr sz="1800" b="0" i="0" u="none" strike="noStrike" cap="none"/>
          </a:p>
        </p:txBody>
      </p:sp>
      <p:sp>
        <p:nvSpPr>
          <p:cNvPr id="237" name="Google Shape;237;p28"/>
          <p:cNvSpPr/>
          <p:nvPr/>
        </p:nvSpPr>
        <p:spPr>
          <a:xfrm>
            <a:off x="396835" y="2693520"/>
            <a:ext cx="108000" cy="108000"/>
          </a:xfrm>
          <a:prstGeom prst="roundRect">
            <a:avLst>
              <a:gd name="adj" fmla="val 806719"/>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566857" y="2526030"/>
            <a:ext cx="13666708" cy="181451"/>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272525"/>
              </a:buClr>
              <a:buSzPts val="850"/>
              <a:buFont typeface="Inter"/>
              <a:buNone/>
            </a:pPr>
            <a:r>
              <a:rPr lang="en-US" sz="1800" b="0" i="0" u="none" strike="noStrike" cap="none">
                <a:solidFill>
                  <a:srgbClr val="272525"/>
                </a:solidFill>
                <a:latin typeface="Inter"/>
                <a:ea typeface="Inter"/>
                <a:cs typeface="Inter"/>
                <a:sym typeface="Inter"/>
              </a:rPr>
              <a:t>Future work needs stability checks and robust parameter interpolation.</a:t>
            </a:r>
            <a:endParaRPr sz="180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p:nvPr/>
        </p:nvSpPr>
        <p:spPr>
          <a:xfrm>
            <a:off x="793790" y="819031"/>
            <a:ext cx="4953714" cy="531614"/>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000000"/>
              </a:buClr>
              <a:buSzPts val="3300"/>
              <a:buFont typeface="Inter"/>
              <a:buNone/>
            </a:pPr>
            <a:r>
              <a:rPr lang="en-US" sz="3300" b="1" i="0" u="none" strike="noStrike" cap="none">
                <a:solidFill>
                  <a:srgbClr val="000000"/>
                </a:solidFill>
                <a:latin typeface="Inter"/>
                <a:ea typeface="Inter"/>
                <a:cs typeface="Inter"/>
                <a:sym typeface="Inter"/>
              </a:rPr>
              <a:t>Objective and Overview</a:t>
            </a:r>
            <a:endParaRPr sz="3300" b="0" i="0" u="none" strike="noStrike" cap="none"/>
          </a:p>
        </p:txBody>
      </p:sp>
      <p:sp>
        <p:nvSpPr>
          <p:cNvPr id="87" name="Google Shape;87;p18"/>
          <p:cNvSpPr/>
          <p:nvPr/>
        </p:nvSpPr>
        <p:spPr>
          <a:xfrm>
            <a:off x="793790" y="1690807"/>
            <a:ext cx="13042821"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0" i="0" u="none" strike="noStrike" cap="none">
                <a:solidFill>
                  <a:srgbClr val="272525"/>
                </a:solidFill>
                <a:latin typeface="Inter"/>
                <a:ea typeface="Inter"/>
                <a:cs typeface="Inter"/>
                <a:sym typeface="Inter"/>
              </a:rPr>
              <a:t>This project aims to implement and thoroughly evaluate three distinct Linear Predictive Coding (LPC) vocoder models. We will analyze their performance in speech synthesis, focusing on clarity, naturalness, and computational efficiency.</a:t>
            </a:r>
            <a:endParaRPr sz="1300" b="0" i="0" u="none" strike="noStrike" cap="none"/>
          </a:p>
        </p:txBody>
      </p:sp>
      <p:sp>
        <p:nvSpPr>
          <p:cNvPr id="88" name="Google Shape;88;p18"/>
          <p:cNvSpPr/>
          <p:nvPr/>
        </p:nvSpPr>
        <p:spPr>
          <a:xfrm>
            <a:off x="793790" y="2490311"/>
            <a:ext cx="3744039" cy="265747"/>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000000"/>
              </a:buClr>
              <a:buSzPts val="1650"/>
              <a:buFont typeface="Inter"/>
              <a:buNone/>
            </a:pPr>
            <a:r>
              <a:rPr lang="en-US" sz="1650" b="1" i="0" u="none" strike="noStrike" cap="none">
                <a:solidFill>
                  <a:srgbClr val="000000"/>
                </a:solidFill>
                <a:latin typeface="Inter"/>
                <a:ea typeface="Inter"/>
                <a:cs typeface="Inter"/>
                <a:sym typeface="Inter"/>
              </a:rPr>
              <a:t>Vocoder Models to be Implemented:</a:t>
            </a:r>
            <a:endParaRPr sz="1650" b="0" i="0" u="none" strike="noStrike" cap="none"/>
          </a:p>
        </p:txBody>
      </p:sp>
      <p:sp>
        <p:nvSpPr>
          <p:cNvPr id="89" name="Google Shape;89;p18"/>
          <p:cNvSpPr/>
          <p:nvPr/>
        </p:nvSpPr>
        <p:spPr>
          <a:xfrm>
            <a:off x="793790" y="3011210"/>
            <a:ext cx="13042821"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Basic Vocoder with Pulse/Noise Excitation:</a:t>
            </a:r>
            <a:r>
              <a:rPr lang="en-US" sz="1300" b="0" i="0" u="none" strike="noStrike" cap="none">
                <a:solidFill>
                  <a:srgbClr val="272525"/>
                </a:solidFill>
                <a:latin typeface="Inter"/>
                <a:ea typeface="Inter"/>
                <a:cs typeface="Inter"/>
                <a:sym typeface="Inter"/>
              </a:rPr>
              <a:t> This foundational model uses either a periodic pulse train for voiced segments or white noise for unvoiced segments as the excitation signal, based on a pitch detection algorithm.</a:t>
            </a:r>
            <a:endParaRPr sz="1300" b="0" i="0" u="none" strike="noStrike" cap="none"/>
          </a:p>
        </p:txBody>
      </p:sp>
      <p:sp>
        <p:nvSpPr>
          <p:cNvPr id="90" name="Google Shape;90;p18"/>
          <p:cNvSpPr/>
          <p:nvPr/>
        </p:nvSpPr>
        <p:spPr>
          <a:xfrm>
            <a:off x="793790" y="3615095"/>
            <a:ext cx="13042821"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Improved Vocoder with Smoothed LPC and Robust F0:</a:t>
            </a:r>
            <a:r>
              <a:rPr lang="en-US" sz="1300" b="0" i="0" u="none" strike="noStrike" cap="none">
                <a:solidFill>
                  <a:srgbClr val="272525"/>
                </a:solidFill>
                <a:latin typeface="Inter"/>
                <a:ea typeface="Inter"/>
                <a:cs typeface="Inter"/>
                <a:sym typeface="Inter"/>
              </a:rPr>
              <a:t> Building upon the basic model, this version incorporates smoothed LPC coefficients for better spectral continuity and employs a more robust F0 (fundamental frequency) estimation algorithm to enhance pitch tracking accuracy.</a:t>
            </a:r>
            <a:endParaRPr sz="1300" b="0" i="0" u="none" strike="noStrike" cap="none"/>
          </a:p>
        </p:txBody>
      </p:sp>
      <p:sp>
        <p:nvSpPr>
          <p:cNvPr id="91" name="Google Shape;91;p18"/>
          <p:cNvSpPr/>
          <p:nvPr/>
        </p:nvSpPr>
        <p:spPr>
          <a:xfrm>
            <a:off x="793790" y="4218980"/>
            <a:ext cx="13042821"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Residual Vocoder with Analysis-by-Synthesis:</a:t>
            </a:r>
            <a:r>
              <a:rPr lang="en-US" sz="1300" b="0" i="0" u="none" strike="noStrike" cap="none">
                <a:solidFill>
                  <a:srgbClr val="272525"/>
                </a:solidFill>
                <a:latin typeface="Inter"/>
                <a:ea typeface="Inter"/>
                <a:cs typeface="Inter"/>
                <a:sym typeface="Inter"/>
              </a:rPr>
              <a:t> This advanced model uses the residual signal from the LPC analysis as its excitation. The analysis-by-synthesis approach iteratively refines the excitation signal to minimize the error between the original and synthesized speech.</a:t>
            </a:r>
            <a:endParaRPr sz="1300" b="0" i="0" u="none" strike="noStrike" cap="none"/>
          </a:p>
        </p:txBody>
      </p:sp>
      <p:sp>
        <p:nvSpPr>
          <p:cNvPr id="92" name="Google Shape;92;p18"/>
          <p:cNvSpPr/>
          <p:nvPr/>
        </p:nvSpPr>
        <p:spPr>
          <a:xfrm>
            <a:off x="793790" y="5018484"/>
            <a:ext cx="2129195" cy="265747"/>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000000"/>
              </a:buClr>
              <a:buSzPts val="1650"/>
              <a:buFont typeface="Inter"/>
              <a:buNone/>
            </a:pPr>
            <a:r>
              <a:rPr lang="en-US" sz="1650" b="1" i="0" u="none" strike="noStrike" cap="none">
                <a:solidFill>
                  <a:srgbClr val="000000"/>
                </a:solidFill>
                <a:latin typeface="Inter"/>
                <a:ea typeface="Inter"/>
                <a:cs typeface="Inter"/>
                <a:sym typeface="Inter"/>
              </a:rPr>
              <a:t>Evaluation Methods:</a:t>
            </a:r>
            <a:endParaRPr sz="1650" b="0" i="0" u="none" strike="noStrike" cap="none"/>
          </a:p>
        </p:txBody>
      </p:sp>
      <p:sp>
        <p:nvSpPr>
          <p:cNvPr id="93" name="Google Shape;93;p18"/>
          <p:cNvSpPr/>
          <p:nvPr/>
        </p:nvSpPr>
        <p:spPr>
          <a:xfrm>
            <a:off x="793790" y="5539383"/>
            <a:ext cx="13042821"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Pitch Tracking Stability:</a:t>
            </a:r>
            <a:r>
              <a:rPr lang="en-US" sz="1300" b="0" i="0" u="none" strike="noStrike" cap="none">
                <a:solidFill>
                  <a:srgbClr val="272525"/>
                </a:solidFill>
                <a:latin typeface="Inter"/>
                <a:ea typeface="Inter"/>
                <a:cs typeface="Inter"/>
                <a:sym typeface="Inter"/>
              </a:rPr>
              <a:t> Qualitative and quantitative assessment of the accuracy and consistency of the F0 estimation across different speech samples.</a:t>
            </a:r>
            <a:endParaRPr sz="1300" b="0" i="0" u="none" strike="noStrike" cap="none"/>
          </a:p>
        </p:txBody>
      </p:sp>
      <p:sp>
        <p:nvSpPr>
          <p:cNvPr id="94" name="Google Shape;94;p18"/>
          <p:cNvSpPr/>
          <p:nvPr/>
        </p:nvSpPr>
        <p:spPr>
          <a:xfrm>
            <a:off x="793790" y="5871091"/>
            <a:ext cx="13042821"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Spectrogram Comparison:</a:t>
            </a:r>
            <a:r>
              <a:rPr lang="en-US" sz="1300" b="0" i="0" u="none" strike="noStrike" cap="none">
                <a:solidFill>
                  <a:srgbClr val="272525"/>
                </a:solidFill>
                <a:latin typeface="Inter"/>
                <a:ea typeface="Inter"/>
                <a:cs typeface="Inter"/>
                <a:sym typeface="Inter"/>
              </a:rPr>
              <a:t> Visual analysis of synthesized speech spectrograms against original speech spectrograms to identify spectral distortions and preservation of formants.</a:t>
            </a:r>
            <a:endParaRPr sz="1300" b="0" i="0" u="none" strike="noStrike" cap="none"/>
          </a:p>
        </p:txBody>
      </p:sp>
      <p:sp>
        <p:nvSpPr>
          <p:cNvPr id="95" name="Google Shape;95;p18"/>
          <p:cNvSpPr/>
          <p:nvPr/>
        </p:nvSpPr>
        <p:spPr>
          <a:xfrm>
            <a:off x="793790" y="6474976"/>
            <a:ext cx="13042821" cy="272177"/>
          </a:xfrm>
          <a:prstGeom prst="rect">
            <a:avLst/>
          </a:prstGeom>
          <a:noFill/>
          <a:ln>
            <a:noFill/>
          </a:ln>
        </p:spPr>
        <p:txBody>
          <a:bodyPr spcFirstLastPara="1" wrap="square" lIns="0" tIns="0" rIns="0" bIns="0" anchor="t" anchorCtr="0">
            <a:noAutofit/>
          </a:bodyPr>
          <a:lstStyle/>
          <a:p>
            <a:pPr marL="342900" marR="0" lvl="0" indent="-342900" algn="l" rtl="0">
              <a:lnSpc>
                <a:spcPct val="161538"/>
              </a:lnSpc>
              <a:spcBef>
                <a:spcPts val="0"/>
              </a:spcBef>
              <a:spcAft>
                <a:spcPts val="0"/>
              </a:spcAft>
              <a:buClr>
                <a:srgbClr val="272525"/>
              </a:buClr>
              <a:buSzPts val="1300"/>
              <a:buFont typeface="Inter"/>
              <a:buChar char="•"/>
            </a:pPr>
            <a:r>
              <a:rPr lang="en-US" sz="1300" b="1" i="0" u="none" strike="noStrike" cap="none">
                <a:solidFill>
                  <a:srgbClr val="272525"/>
                </a:solidFill>
                <a:latin typeface="Inter"/>
                <a:ea typeface="Inter"/>
                <a:cs typeface="Inter"/>
                <a:sym typeface="Inter"/>
              </a:rPr>
              <a:t>Quantitative Metrics:</a:t>
            </a:r>
            <a:endParaRPr sz="1300" b="0" i="0" u="none" strike="noStrike" cap="none"/>
          </a:p>
        </p:txBody>
      </p:sp>
      <p:sp>
        <p:nvSpPr>
          <p:cNvPr id="96" name="Google Shape;96;p18"/>
          <p:cNvSpPr/>
          <p:nvPr/>
        </p:nvSpPr>
        <p:spPr>
          <a:xfrm>
            <a:off x="793790" y="6806684"/>
            <a:ext cx="13042821" cy="272177"/>
          </a:xfrm>
          <a:prstGeom prst="rect">
            <a:avLst/>
          </a:prstGeom>
          <a:noFill/>
          <a:ln>
            <a:noFill/>
          </a:ln>
        </p:spPr>
        <p:txBody>
          <a:bodyPr spcFirstLastPara="1" wrap="square" lIns="0" tIns="0" rIns="0" bIns="0" anchor="t" anchorCtr="0">
            <a:noAutofit/>
          </a:bodyPr>
          <a:lstStyle/>
          <a:p>
            <a:pPr marL="0" marR="0" lvl="1"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Normalized Root Mean Square Error (NRMSE%):</a:t>
            </a:r>
            <a:r>
              <a:rPr lang="en-US" sz="1300" b="0" i="0" u="none" strike="noStrike" cap="none">
                <a:solidFill>
                  <a:srgbClr val="272525"/>
                </a:solidFill>
                <a:latin typeface="Inter"/>
                <a:ea typeface="Inter"/>
                <a:cs typeface="Inter"/>
                <a:sym typeface="Inter"/>
              </a:rPr>
              <a:t> To measure the difference between original and reconstructed speech waveforms.</a:t>
            </a:r>
            <a:endParaRPr sz="1300" b="0" i="0" u="none" strike="noStrike" cap="none"/>
          </a:p>
        </p:txBody>
      </p:sp>
      <p:sp>
        <p:nvSpPr>
          <p:cNvPr id="97" name="Google Shape;97;p18"/>
          <p:cNvSpPr/>
          <p:nvPr/>
        </p:nvSpPr>
        <p:spPr>
          <a:xfrm>
            <a:off x="793790" y="7138392"/>
            <a:ext cx="13042821" cy="272177"/>
          </a:xfrm>
          <a:prstGeom prst="rect">
            <a:avLst/>
          </a:prstGeom>
          <a:noFill/>
          <a:ln>
            <a:noFill/>
          </a:ln>
        </p:spPr>
        <p:txBody>
          <a:bodyPr spcFirstLastPara="1" wrap="square" lIns="0" tIns="0" rIns="0" bIns="0" anchor="t" anchorCtr="0">
            <a:noAutofit/>
          </a:bodyPr>
          <a:lstStyle/>
          <a:p>
            <a:pPr marL="0" marR="0" lvl="1" indent="0" algn="l" rtl="0">
              <a:lnSpc>
                <a:spcPct val="161538"/>
              </a:lnSpc>
              <a:spcBef>
                <a:spcPts val="0"/>
              </a:spcBef>
              <a:spcAft>
                <a:spcPts val="0"/>
              </a:spcAft>
              <a:buClr>
                <a:srgbClr val="272525"/>
              </a:buClr>
              <a:buSzPts val="1300"/>
              <a:buFont typeface="Inter"/>
              <a:buNone/>
            </a:pPr>
            <a:r>
              <a:rPr lang="en-US" sz="1300" b="1" i="0" u="none" strike="noStrike" cap="none">
                <a:solidFill>
                  <a:srgbClr val="272525"/>
                </a:solidFill>
                <a:latin typeface="Inter"/>
                <a:ea typeface="Inter"/>
                <a:cs typeface="Inter"/>
                <a:sym typeface="Inter"/>
              </a:rPr>
              <a:t>Signal-to-Distortion Ratio (SDR dB):</a:t>
            </a:r>
            <a:r>
              <a:rPr lang="en-US" sz="1300" b="0" i="0" u="none" strike="noStrike" cap="none">
                <a:solidFill>
                  <a:srgbClr val="272525"/>
                </a:solidFill>
                <a:latin typeface="Inter"/>
                <a:ea typeface="Inter"/>
                <a:cs typeface="Inter"/>
                <a:sym typeface="Inter"/>
              </a:rPr>
              <a:t> To quantify the overall perceptual quality and reduction in distortion.</a:t>
            </a:r>
            <a:endParaRPr sz="130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p:nvPr/>
        </p:nvSpPr>
        <p:spPr>
          <a:xfrm>
            <a:off x="431125" y="428744"/>
            <a:ext cx="3174802" cy="38481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400"/>
              <a:buFont typeface="Inter"/>
              <a:buNone/>
            </a:pPr>
            <a:r>
              <a:rPr lang="en-US" sz="2400" b="1" i="0" u="none" strike="noStrike" cap="none" dirty="0">
                <a:solidFill>
                  <a:srgbClr val="000000"/>
                </a:solidFill>
                <a:latin typeface="Inter"/>
                <a:ea typeface="Inter"/>
                <a:cs typeface="Inter"/>
                <a:sym typeface="Inter"/>
              </a:rPr>
              <a:t>Basic Vocoder Model</a:t>
            </a:r>
            <a:endParaRPr sz="2400" b="0" i="0" u="none" strike="noStrike" cap="none" dirty="0"/>
          </a:p>
        </p:txBody>
      </p:sp>
      <p:sp>
        <p:nvSpPr>
          <p:cNvPr id="104" name="Google Shape;104;p19"/>
          <p:cNvSpPr/>
          <p:nvPr/>
        </p:nvSpPr>
        <p:spPr>
          <a:xfrm>
            <a:off x="431125" y="1059894"/>
            <a:ext cx="13768149" cy="19716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272525"/>
              </a:buClr>
              <a:buSzPts val="950"/>
              <a:buFont typeface="Inter"/>
              <a:buNone/>
            </a:pPr>
            <a:r>
              <a:rPr lang="en-US" sz="1800" b="0" i="0" u="none" strike="noStrike" cap="none" dirty="0">
                <a:solidFill>
                  <a:srgbClr val="272525"/>
                </a:solidFill>
                <a:latin typeface="Inter"/>
                <a:ea typeface="Inter"/>
                <a:cs typeface="Inter"/>
                <a:sym typeface="Inter"/>
              </a:rPr>
              <a:t>Uses ideal impulse train for voiced segments and white noise for unvoiced segments. Simple frame-wise all-pole LPC filter. Result is stable and simple but produces poor quality metallic sound.</a:t>
            </a:r>
            <a:endParaRPr sz="1800" b="0" i="0" u="none" strike="noStrike" cap="none" dirty="0"/>
          </a:p>
        </p:txBody>
      </p:sp>
      <p:pic>
        <p:nvPicPr>
          <p:cNvPr id="3" name="Picture 2">
            <a:extLst>
              <a:ext uri="{FF2B5EF4-FFF2-40B4-BE49-F238E27FC236}">
                <a16:creationId xmlns:a16="http://schemas.microsoft.com/office/drawing/2014/main" id="{6728B26E-6A9F-4AE6-81E5-821A582DC7B0}"/>
              </a:ext>
            </a:extLst>
          </p:cNvPr>
          <p:cNvPicPr>
            <a:picLocks noChangeAspect="1"/>
          </p:cNvPicPr>
          <p:nvPr/>
        </p:nvPicPr>
        <p:blipFill rotWithShape="1">
          <a:blip r:embed="rId3"/>
          <a:srcRect l="17706" t="13665" r="18353" b="11623"/>
          <a:stretch/>
        </p:blipFill>
        <p:spPr>
          <a:xfrm>
            <a:off x="3005959" y="1996966"/>
            <a:ext cx="8544910" cy="61485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p:nvPr/>
        </p:nvSpPr>
        <p:spPr>
          <a:xfrm>
            <a:off x="430054" y="339090"/>
            <a:ext cx="3072289" cy="38397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400"/>
              <a:buFont typeface="Inter"/>
              <a:buNone/>
            </a:pPr>
            <a:r>
              <a:rPr lang="en-US" sz="2400" b="1" i="0" u="none" strike="noStrike" cap="none">
                <a:solidFill>
                  <a:srgbClr val="000000"/>
                </a:solidFill>
                <a:latin typeface="Inter"/>
                <a:ea typeface="Inter"/>
                <a:cs typeface="Inter"/>
                <a:sym typeface="Inter"/>
              </a:rPr>
              <a:t>Improved Vocoder</a:t>
            </a:r>
            <a:endParaRPr sz="2400" b="0" i="0" u="none" strike="noStrike" cap="none"/>
          </a:p>
        </p:txBody>
      </p:sp>
      <p:sp>
        <p:nvSpPr>
          <p:cNvPr id="112" name="Google Shape;112;p20"/>
          <p:cNvSpPr/>
          <p:nvPr/>
        </p:nvSpPr>
        <p:spPr>
          <a:xfrm>
            <a:off x="430054" y="968812"/>
            <a:ext cx="13770293" cy="393144"/>
          </a:xfrm>
          <a:prstGeom prst="rect">
            <a:avLst/>
          </a:prstGeom>
          <a:noFill/>
          <a:ln>
            <a:noFill/>
          </a:ln>
        </p:spPr>
        <p:txBody>
          <a:bodyPr spcFirstLastPara="1" wrap="square" lIns="0" tIns="0" rIns="0" bIns="0" anchor="t" anchorCtr="0">
            <a:noAutofit/>
          </a:bodyPr>
          <a:lstStyle/>
          <a:p>
            <a:pPr marL="0" marR="0" lvl="0" indent="0" algn="l" rtl="0">
              <a:lnSpc>
                <a:spcPct val="157894"/>
              </a:lnSpc>
              <a:spcBef>
                <a:spcPts val="0"/>
              </a:spcBef>
              <a:spcAft>
                <a:spcPts val="0"/>
              </a:spcAft>
              <a:buClr>
                <a:srgbClr val="272525"/>
              </a:buClr>
              <a:buSzPts val="950"/>
              <a:buFont typeface="Inter"/>
              <a:buNone/>
            </a:pPr>
            <a:r>
              <a:rPr lang="en-US" sz="1800" b="0" i="0" u="none" strike="noStrike" cap="none" dirty="0">
                <a:solidFill>
                  <a:srgbClr val="272525"/>
                </a:solidFill>
                <a:latin typeface="Inter"/>
                <a:ea typeface="Inter"/>
                <a:cs typeface="Inter"/>
                <a:sym typeface="Inter"/>
              </a:rPr>
              <a:t>Features </a:t>
            </a:r>
            <a:r>
              <a:rPr lang="en-US" sz="1800" b="0" i="0" u="none" strike="noStrike" cap="none" dirty="0" err="1">
                <a:solidFill>
                  <a:srgbClr val="272525"/>
                </a:solidFill>
                <a:latin typeface="Inter"/>
                <a:ea typeface="Inter"/>
                <a:cs typeface="Inter"/>
                <a:sym typeface="Inter"/>
              </a:rPr>
              <a:t>cepstrum</a:t>
            </a:r>
            <a:r>
              <a:rPr lang="en-US" sz="1800" b="0" i="0" u="none" strike="noStrike" cap="none" dirty="0">
                <a:solidFill>
                  <a:srgbClr val="272525"/>
                </a:solidFill>
                <a:latin typeface="Inter"/>
                <a:ea typeface="Inter"/>
                <a:cs typeface="Inter"/>
                <a:sym typeface="Inter"/>
              </a:rPr>
              <a:t>-based F0 estimation for robust pitch tracking and median-smoothed LPC coefficients across frames. Target is more stable continuous speech synthesis with better harmonic structure and improved voiced/unvoiced transitions.</a:t>
            </a:r>
            <a:endParaRPr sz="1800" b="0" i="0" u="none" strike="noStrike" cap="none" dirty="0"/>
          </a:p>
        </p:txBody>
      </p:sp>
      <p:pic>
        <p:nvPicPr>
          <p:cNvPr id="3" name="Picture 2">
            <a:extLst>
              <a:ext uri="{FF2B5EF4-FFF2-40B4-BE49-F238E27FC236}">
                <a16:creationId xmlns:a16="http://schemas.microsoft.com/office/drawing/2014/main" id="{D7B8497C-90E1-4F76-B0A6-69347CC66A83}"/>
              </a:ext>
            </a:extLst>
          </p:cNvPr>
          <p:cNvPicPr>
            <a:picLocks noChangeAspect="1"/>
          </p:cNvPicPr>
          <p:nvPr/>
        </p:nvPicPr>
        <p:blipFill rotWithShape="1">
          <a:blip r:embed="rId3"/>
          <a:srcRect l="18561" t="8786" r="19363" b="21888"/>
          <a:stretch/>
        </p:blipFill>
        <p:spPr>
          <a:xfrm>
            <a:off x="3132084" y="1925253"/>
            <a:ext cx="9038896" cy="57052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p:nvPr/>
        </p:nvSpPr>
        <p:spPr>
          <a:xfrm>
            <a:off x="430054" y="339090"/>
            <a:ext cx="3072289" cy="38397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400"/>
              <a:buFont typeface="Inter"/>
              <a:buNone/>
            </a:pPr>
            <a:r>
              <a:rPr lang="en-US" sz="2400" b="1" i="0" u="none" strike="noStrike" cap="none">
                <a:solidFill>
                  <a:srgbClr val="000000"/>
                </a:solidFill>
                <a:latin typeface="Inter"/>
                <a:ea typeface="Inter"/>
                <a:cs typeface="Inter"/>
                <a:sym typeface="Inter"/>
              </a:rPr>
              <a:t>Residual Vocoder</a:t>
            </a:r>
            <a:endParaRPr sz="2400" b="0" i="0" u="none" strike="noStrike" cap="none"/>
          </a:p>
        </p:txBody>
      </p:sp>
      <p:sp>
        <p:nvSpPr>
          <p:cNvPr id="120" name="Google Shape;120;p21"/>
          <p:cNvSpPr/>
          <p:nvPr/>
        </p:nvSpPr>
        <p:spPr>
          <a:xfrm>
            <a:off x="430054" y="968812"/>
            <a:ext cx="13770293" cy="393144"/>
          </a:xfrm>
          <a:prstGeom prst="rect">
            <a:avLst/>
          </a:prstGeom>
          <a:noFill/>
          <a:ln>
            <a:noFill/>
          </a:ln>
        </p:spPr>
        <p:txBody>
          <a:bodyPr spcFirstLastPara="1" wrap="square" lIns="0" tIns="0" rIns="0" bIns="0" anchor="t" anchorCtr="0">
            <a:noAutofit/>
          </a:bodyPr>
          <a:lstStyle/>
          <a:p>
            <a:pPr marL="0" marR="0" lvl="0" indent="0" algn="l" rtl="0">
              <a:lnSpc>
                <a:spcPct val="157894"/>
              </a:lnSpc>
              <a:spcBef>
                <a:spcPts val="0"/>
              </a:spcBef>
              <a:spcAft>
                <a:spcPts val="0"/>
              </a:spcAft>
              <a:buClr>
                <a:srgbClr val="272525"/>
              </a:buClr>
              <a:buSzPts val="950"/>
              <a:buFont typeface="Inter"/>
              <a:buNone/>
            </a:pPr>
            <a:r>
              <a:rPr lang="en-US" sz="1800" b="0" i="0" u="none" strike="noStrike" cap="none" dirty="0">
                <a:solidFill>
                  <a:srgbClr val="272525"/>
                </a:solidFill>
                <a:latin typeface="Inter"/>
                <a:ea typeface="Inter"/>
                <a:cs typeface="Inter"/>
                <a:sym typeface="Inter"/>
              </a:rPr>
              <a:t>Uses true LPC prediction error (residual) as excitation through analysis-by-synthesis method. Synthesis through frame-wise 1/A(z) filter. Expected to achieve highest fidelity reconstruction preserving high-frequency details and natural glottal characteristics.</a:t>
            </a:r>
            <a:endParaRPr sz="1800" b="0" i="0" u="none" strike="noStrike" cap="none" dirty="0"/>
          </a:p>
        </p:txBody>
      </p:sp>
      <p:pic>
        <p:nvPicPr>
          <p:cNvPr id="3" name="Picture 2">
            <a:extLst>
              <a:ext uri="{FF2B5EF4-FFF2-40B4-BE49-F238E27FC236}">
                <a16:creationId xmlns:a16="http://schemas.microsoft.com/office/drawing/2014/main" id="{EA2C83AC-49F4-48B6-A97B-8F3A0844C6B3}"/>
              </a:ext>
            </a:extLst>
          </p:cNvPr>
          <p:cNvPicPr>
            <a:picLocks noChangeAspect="1"/>
          </p:cNvPicPr>
          <p:nvPr/>
        </p:nvPicPr>
        <p:blipFill rotWithShape="1">
          <a:blip r:embed="rId3"/>
          <a:srcRect l="17866" t="16549" r="16550" b="22605"/>
          <a:stretch/>
        </p:blipFill>
        <p:spPr>
          <a:xfrm>
            <a:off x="2942897" y="2253475"/>
            <a:ext cx="9133489" cy="50073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p:nvPr/>
        </p:nvSpPr>
        <p:spPr>
          <a:xfrm>
            <a:off x="396835" y="311825"/>
            <a:ext cx="3825716"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200" b="1" i="0" u="none" strike="noStrike" cap="none">
                <a:solidFill>
                  <a:srgbClr val="000000"/>
                </a:solidFill>
                <a:latin typeface="Inter"/>
                <a:ea typeface="Inter"/>
                <a:cs typeface="Inter"/>
                <a:sym typeface="Inter"/>
              </a:rPr>
              <a:t>Implementation Parameters</a:t>
            </a:r>
            <a:endParaRPr sz="2200" b="0" i="0" u="none" strike="noStrike" cap="none"/>
          </a:p>
        </p:txBody>
      </p:sp>
      <p:pic>
        <p:nvPicPr>
          <p:cNvPr id="3" name="Picture 2">
            <a:extLst>
              <a:ext uri="{FF2B5EF4-FFF2-40B4-BE49-F238E27FC236}">
                <a16:creationId xmlns:a16="http://schemas.microsoft.com/office/drawing/2014/main" id="{5C58A0AC-88D1-457B-BBF0-F10BBA9E1422}"/>
              </a:ext>
            </a:extLst>
          </p:cNvPr>
          <p:cNvPicPr>
            <a:picLocks noChangeAspect="1"/>
          </p:cNvPicPr>
          <p:nvPr/>
        </p:nvPicPr>
        <p:blipFill rotWithShape="1">
          <a:blip r:embed="rId3"/>
          <a:srcRect l="20626" t="13537" r="20626" b="32696"/>
          <a:stretch/>
        </p:blipFill>
        <p:spPr>
          <a:xfrm>
            <a:off x="2183404" y="1051035"/>
            <a:ext cx="10179407" cy="58227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p:nvPr/>
        </p:nvSpPr>
        <p:spPr>
          <a:xfrm>
            <a:off x="643414" y="505539"/>
            <a:ext cx="3718679" cy="373380"/>
          </a:xfrm>
          <a:prstGeom prst="rect">
            <a:avLst/>
          </a:prstGeom>
          <a:noFill/>
          <a:ln>
            <a:noFill/>
          </a:ln>
        </p:spPr>
        <p:txBody>
          <a:bodyPr spcFirstLastPara="1" wrap="square" lIns="0" tIns="0" rIns="0" bIns="0" anchor="t" anchorCtr="0">
            <a:noAutofit/>
          </a:bodyPr>
          <a:lstStyle/>
          <a:p>
            <a:pPr marL="0" marR="0" lvl="0" indent="0" algn="l" rtl="0">
              <a:lnSpc>
                <a:spcPct val="123404"/>
              </a:lnSpc>
              <a:spcBef>
                <a:spcPts val="0"/>
              </a:spcBef>
              <a:spcAft>
                <a:spcPts val="0"/>
              </a:spcAft>
              <a:buClr>
                <a:srgbClr val="000000"/>
              </a:buClr>
              <a:buSzPts val="2350"/>
              <a:buFont typeface="Inter"/>
              <a:buNone/>
            </a:pPr>
            <a:r>
              <a:rPr lang="en-US" sz="2350" b="1" i="0" u="none" strike="noStrike" cap="none">
                <a:solidFill>
                  <a:srgbClr val="000000"/>
                </a:solidFill>
                <a:latin typeface="Inter"/>
                <a:ea typeface="Inter"/>
                <a:cs typeface="Inter"/>
                <a:sym typeface="Inter"/>
              </a:rPr>
              <a:t>Pitch Estimation Methods</a:t>
            </a:r>
            <a:endParaRPr sz="2350" b="0" i="0" u="none" strike="noStrike" cap="none"/>
          </a:p>
        </p:txBody>
      </p:sp>
      <p:sp>
        <p:nvSpPr>
          <p:cNvPr id="141" name="Google Shape;141;p23"/>
          <p:cNvSpPr/>
          <p:nvPr/>
        </p:nvSpPr>
        <p:spPr>
          <a:xfrm>
            <a:off x="643414" y="1297067"/>
            <a:ext cx="4368165" cy="1074182"/>
          </a:xfrm>
          <a:prstGeom prst="roundRect">
            <a:avLst>
              <a:gd name="adj" fmla="val 681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643414" y="1281827"/>
            <a:ext cx="4368165" cy="60960"/>
          </a:xfrm>
          <a:prstGeom prst="roundRect">
            <a:avLst>
              <a:gd name="adj" fmla="val 82327"/>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2648307" y="1117878"/>
            <a:ext cx="358378" cy="358378"/>
          </a:xfrm>
          <a:prstGeom prst="roundRect">
            <a:avLst>
              <a:gd name="adj" fmla="val 255150"/>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23" descr="preencoded.png"/>
          <p:cNvPicPr preferRelativeResize="0"/>
          <p:nvPr/>
        </p:nvPicPr>
        <p:blipFill rotWithShape="1">
          <a:blip r:embed="rId3">
            <a:alphaModFix/>
          </a:blip>
          <a:srcRect/>
          <a:stretch/>
        </p:blipFill>
        <p:spPr>
          <a:xfrm>
            <a:off x="2755821" y="1225272"/>
            <a:ext cx="143351" cy="143351"/>
          </a:xfrm>
          <a:prstGeom prst="rect">
            <a:avLst/>
          </a:prstGeom>
          <a:noFill/>
          <a:ln>
            <a:noFill/>
          </a:ln>
        </p:spPr>
      </p:pic>
      <p:sp>
        <p:nvSpPr>
          <p:cNvPr id="145" name="Google Shape;145;p23"/>
          <p:cNvSpPr/>
          <p:nvPr/>
        </p:nvSpPr>
        <p:spPr>
          <a:xfrm>
            <a:off x="778073" y="1595795"/>
            <a:ext cx="1493639" cy="1866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1150"/>
              <a:buFont typeface="Inter"/>
              <a:buNone/>
            </a:pPr>
            <a:r>
              <a:rPr lang="en-US" sz="2200" b="1" i="0" u="none" strike="noStrike" cap="none" dirty="0">
                <a:solidFill>
                  <a:srgbClr val="272525"/>
                </a:solidFill>
                <a:latin typeface="Inter"/>
                <a:ea typeface="Inter"/>
                <a:cs typeface="Inter"/>
                <a:sym typeface="Inter"/>
              </a:rPr>
              <a:t>Basic ACF</a:t>
            </a:r>
            <a:endParaRPr sz="2200" b="0" i="0" u="none" strike="noStrike" cap="none" dirty="0"/>
          </a:p>
        </p:txBody>
      </p:sp>
      <p:sp>
        <p:nvSpPr>
          <p:cNvPr id="146" name="Google Shape;146;p23"/>
          <p:cNvSpPr/>
          <p:nvPr/>
        </p:nvSpPr>
        <p:spPr>
          <a:xfrm>
            <a:off x="778073" y="2243048"/>
            <a:ext cx="4098846" cy="19121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900"/>
              <a:buFont typeface="Inter"/>
              <a:buNone/>
            </a:pPr>
            <a:r>
              <a:rPr lang="en-US" sz="1800" b="0" i="0" u="none" strike="noStrike" cap="none" dirty="0">
                <a:solidFill>
                  <a:srgbClr val="272525"/>
                </a:solidFill>
                <a:latin typeface="Inter"/>
                <a:ea typeface="Inter"/>
                <a:cs typeface="Inter"/>
                <a:sym typeface="Inter"/>
              </a:rPr>
              <a:t>Highly sensitive to formants with frequent octave errors.</a:t>
            </a:r>
            <a:endParaRPr sz="1800" b="0" i="0" u="none" strike="noStrike" cap="none" dirty="0"/>
          </a:p>
        </p:txBody>
      </p:sp>
      <p:sp>
        <p:nvSpPr>
          <p:cNvPr id="147" name="Google Shape;147;p23"/>
          <p:cNvSpPr/>
          <p:nvPr/>
        </p:nvSpPr>
        <p:spPr>
          <a:xfrm>
            <a:off x="5130998" y="1297067"/>
            <a:ext cx="4368284" cy="1074182"/>
          </a:xfrm>
          <a:prstGeom prst="roundRect">
            <a:avLst>
              <a:gd name="adj" fmla="val 681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5130998" y="1281827"/>
            <a:ext cx="4368284" cy="60960"/>
          </a:xfrm>
          <a:prstGeom prst="roundRect">
            <a:avLst>
              <a:gd name="adj" fmla="val 82327"/>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7135892" y="1117878"/>
            <a:ext cx="358378" cy="358378"/>
          </a:xfrm>
          <a:prstGeom prst="roundRect">
            <a:avLst>
              <a:gd name="adj" fmla="val 255150"/>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3" descr="preencoded.png"/>
          <p:cNvPicPr preferRelativeResize="0"/>
          <p:nvPr/>
        </p:nvPicPr>
        <p:blipFill rotWithShape="1">
          <a:blip r:embed="rId4">
            <a:alphaModFix/>
          </a:blip>
          <a:srcRect/>
          <a:stretch/>
        </p:blipFill>
        <p:spPr>
          <a:xfrm>
            <a:off x="7243405" y="1225272"/>
            <a:ext cx="143351" cy="143351"/>
          </a:xfrm>
          <a:prstGeom prst="rect">
            <a:avLst/>
          </a:prstGeom>
          <a:noFill/>
          <a:ln>
            <a:noFill/>
          </a:ln>
        </p:spPr>
      </p:pic>
      <p:sp>
        <p:nvSpPr>
          <p:cNvPr id="151" name="Google Shape;151;p23"/>
          <p:cNvSpPr/>
          <p:nvPr/>
        </p:nvSpPr>
        <p:spPr>
          <a:xfrm>
            <a:off x="5265658" y="1595795"/>
            <a:ext cx="3363335" cy="107076"/>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1150"/>
              <a:buFont typeface="Inter"/>
              <a:buNone/>
            </a:pPr>
            <a:r>
              <a:rPr lang="en-US" sz="2200" b="1" i="0" u="none" strike="noStrike" cap="none" dirty="0">
                <a:solidFill>
                  <a:srgbClr val="272525"/>
                </a:solidFill>
                <a:latin typeface="Inter"/>
                <a:ea typeface="Inter"/>
                <a:cs typeface="Inter"/>
                <a:sym typeface="Inter"/>
              </a:rPr>
              <a:t>Center-Clipped ACF</a:t>
            </a:r>
            <a:endParaRPr sz="2200" b="0" i="0" u="none" strike="noStrike" cap="none" dirty="0"/>
          </a:p>
        </p:txBody>
      </p:sp>
      <p:sp>
        <p:nvSpPr>
          <p:cNvPr id="152" name="Google Shape;152;p23"/>
          <p:cNvSpPr/>
          <p:nvPr/>
        </p:nvSpPr>
        <p:spPr>
          <a:xfrm>
            <a:off x="5265658" y="2243048"/>
            <a:ext cx="4098965" cy="19121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900"/>
              <a:buFont typeface="Inter"/>
              <a:buNone/>
            </a:pPr>
            <a:r>
              <a:rPr lang="en-US" sz="1800" b="0" i="0" u="none" strike="noStrike" cap="none" dirty="0">
                <a:solidFill>
                  <a:srgbClr val="272525"/>
                </a:solidFill>
                <a:latin typeface="Inter"/>
                <a:ea typeface="Inter"/>
                <a:cs typeface="Inter"/>
                <a:sym typeface="Inter"/>
              </a:rPr>
              <a:t>Removes low-amplitude samples but is unstable.</a:t>
            </a:r>
            <a:endParaRPr sz="1800" b="0" i="0" u="none" strike="noStrike" cap="none" dirty="0"/>
          </a:p>
        </p:txBody>
      </p:sp>
      <p:sp>
        <p:nvSpPr>
          <p:cNvPr id="153" name="Google Shape;153;p23"/>
          <p:cNvSpPr/>
          <p:nvPr/>
        </p:nvSpPr>
        <p:spPr>
          <a:xfrm>
            <a:off x="9618702" y="1297067"/>
            <a:ext cx="4368165" cy="1074182"/>
          </a:xfrm>
          <a:prstGeom prst="roundRect">
            <a:avLst>
              <a:gd name="adj" fmla="val 681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9618702" y="1281827"/>
            <a:ext cx="4368165" cy="60960"/>
          </a:xfrm>
          <a:prstGeom prst="roundRect">
            <a:avLst>
              <a:gd name="adj" fmla="val 82327"/>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11623596" y="1117878"/>
            <a:ext cx="358378" cy="358378"/>
          </a:xfrm>
          <a:prstGeom prst="roundRect">
            <a:avLst>
              <a:gd name="adj" fmla="val 255150"/>
            </a:avLst>
          </a:prstGeom>
          <a:solidFill>
            <a:srgbClr val="49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3" descr="preencoded.png"/>
          <p:cNvPicPr preferRelativeResize="0"/>
          <p:nvPr/>
        </p:nvPicPr>
        <p:blipFill rotWithShape="1">
          <a:blip r:embed="rId5">
            <a:alphaModFix/>
          </a:blip>
          <a:srcRect/>
          <a:stretch/>
        </p:blipFill>
        <p:spPr>
          <a:xfrm>
            <a:off x="11731109" y="1225272"/>
            <a:ext cx="143351" cy="143351"/>
          </a:xfrm>
          <a:prstGeom prst="rect">
            <a:avLst/>
          </a:prstGeom>
          <a:noFill/>
          <a:ln>
            <a:noFill/>
          </a:ln>
        </p:spPr>
      </p:pic>
      <p:sp>
        <p:nvSpPr>
          <p:cNvPr id="157" name="Google Shape;157;p23"/>
          <p:cNvSpPr/>
          <p:nvPr/>
        </p:nvSpPr>
        <p:spPr>
          <a:xfrm>
            <a:off x="9753362" y="1595795"/>
            <a:ext cx="1493639" cy="1866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1150"/>
              <a:buFont typeface="Inter"/>
              <a:buNone/>
            </a:pPr>
            <a:r>
              <a:rPr lang="en-US" sz="2200" b="1" i="0" u="none" strike="noStrike" cap="none" dirty="0" err="1">
                <a:solidFill>
                  <a:srgbClr val="272525"/>
                </a:solidFill>
                <a:latin typeface="Inter"/>
                <a:ea typeface="Inter"/>
                <a:cs typeface="Inter"/>
                <a:sym typeface="Inter"/>
              </a:rPr>
              <a:t>Cepstrum</a:t>
            </a:r>
            <a:endParaRPr sz="2200" b="0" i="0" u="none" strike="noStrike" cap="none" dirty="0"/>
          </a:p>
        </p:txBody>
      </p:sp>
      <p:sp>
        <p:nvSpPr>
          <p:cNvPr id="158" name="Google Shape;158;p23"/>
          <p:cNvSpPr/>
          <p:nvPr/>
        </p:nvSpPr>
        <p:spPr>
          <a:xfrm>
            <a:off x="9753362" y="2243048"/>
            <a:ext cx="4098846" cy="382429"/>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272525"/>
              </a:buClr>
              <a:buSzPts val="900"/>
              <a:buFont typeface="Inter"/>
              <a:buNone/>
            </a:pPr>
            <a:r>
              <a:rPr lang="en-US" sz="1800" b="0" i="0" u="none" strike="noStrike" cap="none" dirty="0">
                <a:solidFill>
                  <a:srgbClr val="272525"/>
                </a:solidFill>
                <a:latin typeface="Inter"/>
                <a:ea typeface="Inter"/>
                <a:cs typeface="Inter"/>
                <a:sym typeface="Inter"/>
              </a:rPr>
              <a:t>Separates source from filter producing most stable F0 track matching human pitch perception.</a:t>
            </a:r>
            <a:endParaRPr sz="1800" b="0" i="0" u="none" strike="noStrike" cap="non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p:nvPr/>
        </p:nvSpPr>
        <p:spPr>
          <a:xfrm>
            <a:off x="441603" y="346948"/>
            <a:ext cx="3427214" cy="394335"/>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0000"/>
              </a:buClr>
              <a:buSzPts val="2450"/>
              <a:buFont typeface="Inter"/>
              <a:buNone/>
            </a:pPr>
            <a:r>
              <a:rPr lang="en-US" sz="2450" b="1" i="0" u="none" strike="noStrike" cap="none">
                <a:solidFill>
                  <a:srgbClr val="000000"/>
                </a:solidFill>
                <a:latin typeface="Inter"/>
                <a:ea typeface="Inter"/>
                <a:cs typeface="Inter"/>
                <a:sym typeface="Inter"/>
              </a:rPr>
              <a:t>Pitch Tracking Results</a:t>
            </a:r>
            <a:endParaRPr sz="2450" b="0" i="0" u="none" strike="noStrike" cap="none"/>
          </a:p>
        </p:txBody>
      </p:sp>
      <p:sp>
        <p:nvSpPr>
          <p:cNvPr id="166" name="Google Shape;166;p24"/>
          <p:cNvSpPr/>
          <p:nvPr/>
        </p:nvSpPr>
        <p:spPr>
          <a:xfrm>
            <a:off x="441603" y="993577"/>
            <a:ext cx="13747194" cy="20193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272525"/>
              </a:buClr>
              <a:buSzPts val="950"/>
              <a:buFont typeface="Inter"/>
              <a:buNone/>
            </a:pPr>
            <a:r>
              <a:rPr lang="en-US" sz="1800" b="0" i="0" u="none" strike="noStrike" cap="none" dirty="0" err="1">
                <a:solidFill>
                  <a:srgbClr val="272525"/>
                </a:solidFill>
                <a:latin typeface="Inter"/>
                <a:ea typeface="Inter"/>
                <a:cs typeface="Inter"/>
                <a:sym typeface="Inter"/>
              </a:rPr>
              <a:t>Cepstrum</a:t>
            </a:r>
            <a:r>
              <a:rPr lang="en-US" sz="1800" b="0" i="0" u="none" strike="noStrike" cap="none" dirty="0">
                <a:solidFill>
                  <a:srgbClr val="272525"/>
                </a:solidFill>
                <a:latin typeface="Inter"/>
                <a:ea typeface="Inter"/>
                <a:cs typeface="Inter"/>
                <a:sym typeface="Inter"/>
              </a:rPr>
              <a:t> method produced most stable F0 track. ACF methods showed octave errors and jitter. </a:t>
            </a:r>
            <a:r>
              <a:rPr lang="en-US" sz="1800" b="0" i="0" u="none" strike="noStrike" cap="none" dirty="0" err="1">
                <a:solidFill>
                  <a:srgbClr val="272525"/>
                </a:solidFill>
                <a:latin typeface="Inter"/>
                <a:ea typeface="Inter"/>
                <a:cs typeface="Inter"/>
                <a:sym typeface="Inter"/>
              </a:rPr>
              <a:t>Cepstrum</a:t>
            </a:r>
            <a:r>
              <a:rPr lang="en-US" sz="1800" b="0" i="0" u="none" strike="noStrike" cap="none" dirty="0">
                <a:solidFill>
                  <a:srgbClr val="272525"/>
                </a:solidFill>
                <a:latin typeface="Inter"/>
                <a:ea typeface="Inter"/>
                <a:cs typeface="Inter"/>
                <a:sym typeface="Inter"/>
              </a:rPr>
              <a:t> adopted for Improved Vocoder due to robustness.</a:t>
            </a:r>
            <a:endParaRPr sz="1800" b="0" i="0" u="none" strike="noStrike" cap="none" dirty="0"/>
          </a:p>
        </p:txBody>
      </p:sp>
      <p:pic>
        <p:nvPicPr>
          <p:cNvPr id="3" name="Picture 2">
            <a:extLst>
              <a:ext uri="{FF2B5EF4-FFF2-40B4-BE49-F238E27FC236}">
                <a16:creationId xmlns:a16="http://schemas.microsoft.com/office/drawing/2014/main" id="{2D092DF5-6E9B-403F-9189-DCED98F9A86F}"/>
              </a:ext>
            </a:extLst>
          </p:cNvPr>
          <p:cNvPicPr>
            <a:picLocks noChangeAspect="1"/>
          </p:cNvPicPr>
          <p:nvPr/>
        </p:nvPicPr>
        <p:blipFill>
          <a:blip r:embed="rId3"/>
          <a:stretch>
            <a:fillRect/>
          </a:stretch>
        </p:blipFill>
        <p:spPr>
          <a:xfrm>
            <a:off x="3125036" y="2267864"/>
            <a:ext cx="8900620" cy="43851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p:nvPr/>
        </p:nvSpPr>
        <p:spPr>
          <a:xfrm>
            <a:off x="441603" y="346948"/>
            <a:ext cx="3427214" cy="394335"/>
          </a:xfrm>
          <a:prstGeom prst="rect">
            <a:avLst/>
          </a:prstGeom>
          <a:noFill/>
          <a:ln>
            <a:noFill/>
          </a:ln>
        </p:spPr>
        <p:txBody>
          <a:bodyPr spcFirstLastPara="1" wrap="square" lIns="0" tIns="0" rIns="0" bIns="0" anchor="t" anchorCtr="0">
            <a:noAutofit/>
          </a:bodyPr>
          <a:lstStyle/>
          <a:p>
            <a:pPr lvl="0">
              <a:lnSpc>
                <a:spcPct val="126530"/>
              </a:lnSpc>
              <a:buSzPts val="2450"/>
            </a:pPr>
            <a:r>
              <a:rPr lang="en-US" sz="2450" b="1" dirty="0">
                <a:latin typeface="Inter"/>
                <a:ea typeface="Inter"/>
                <a:cs typeface="Inter"/>
                <a:sym typeface="Inter"/>
              </a:rPr>
              <a:t>Spectrograms Results</a:t>
            </a:r>
            <a:endParaRPr sz="2450" b="0" i="0" u="none" strike="noStrike" cap="none" dirty="0"/>
          </a:p>
        </p:txBody>
      </p:sp>
      <p:sp>
        <p:nvSpPr>
          <p:cNvPr id="166" name="Google Shape;166;p24"/>
          <p:cNvSpPr/>
          <p:nvPr/>
        </p:nvSpPr>
        <p:spPr>
          <a:xfrm>
            <a:off x="441603" y="993577"/>
            <a:ext cx="13747194" cy="201930"/>
          </a:xfrm>
          <a:prstGeom prst="rect">
            <a:avLst/>
          </a:prstGeom>
          <a:noFill/>
          <a:ln>
            <a:noFill/>
          </a:ln>
        </p:spPr>
        <p:txBody>
          <a:bodyPr spcFirstLastPara="1" wrap="square" lIns="0" tIns="0" rIns="0" bIns="0" anchor="t" anchorCtr="0">
            <a:noAutofit/>
          </a:bodyPr>
          <a:lstStyle/>
          <a:p>
            <a:pPr lvl="0">
              <a:lnSpc>
                <a:spcPct val="163157"/>
              </a:lnSpc>
              <a:buClr>
                <a:srgbClr val="272525"/>
              </a:buClr>
              <a:buSzPts val="950"/>
            </a:pPr>
            <a:r>
              <a:rPr lang="en-US" sz="1800" dirty="0">
                <a:solidFill>
                  <a:srgbClr val="272525"/>
                </a:solidFill>
                <a:latin typeface="Inter"/>
                <a:ea typeface="Inter"/>
                <a:cs typeface="Inter"/>
                <a:sym typeface="Inter"/>
              </a:rPr>
              <a:t>the quality of the reconstructed audio signals was visually compared to the original signal using spectrograms.</a:t>
            </a:r>
            <a:endParaRPr sz="1800" b="0" i="0" u="none" strike="noStrike" cap="none" dirty="0"/>
          </a:p>
        </p:txBody>
      </p:sp>
      <p:pic>
        <p:nvPicPr>
          <p:cNvPr id="3" name="Picture 2">
            <a:extLst>
              <a:ext uri="{FF2B5EF4-FFF2-40B4-BE49-F238E27FC236}">
                <a16:creationId xmlns:a16="http://schemas.microsoft.com/office/drawing/2014/main" id="{2D092DF5-6E9B-403F-9189-DCED98F9A86F}"/>
              </a:ext>
            </a:extLst>
          </p:cNvPr>
          <p:cNvPicPr>
            <a:picLocks noChangeAspect="1"/>
          </p:cNvPicPr>
          <p:nvPr/>
        </p:nvPicPr>
        <p:blipFill>
          <a:blip r:embed="rId3"/>
          <a:stretch>
            <a:fillRect/>
          </a:stretch>
        </p:blipFill>
        <p:spPr>
          <a:xfrm>
            <a:off x="3419820" y="2267863"/>
            <a:ext cx="7584511" cy="4877771"/>
          </a:xfrm>
          <a:prstGeom prst="rect">
            <a:avLst/>
          </a:prstGeom>
        </p:spPr>
      </p:pic>
    </p:spTree>
    <p:extLst>
      <p:ext uri="{BB962C8B-B14F-4D97-AF65-F5344CB8AC3E}">
        <p14:creationId xmlns:p14="http://schemas.microsoft.com/office/powerpoint/2010/main" val="349152369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713</Words>
  <Application>Microsoft Office PowerPoint</Application>
  <PresentationFormat>Custom</PresentationFormat>
  <Paragraphs>78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yousef khaled</cp:lastModifiedBy>
  <cp:revision>18</cp:revision>
  <dcterms:modified xsi:type="dcterms:W3CDTF">2025-11-22T12:08:30Z</dcterms:modified>
</cp:coreProperties>
</file>